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  <p:sldMasterId id="2147483683" r:id="rId2"/>
  </p:sldMasterIdLst>
  <p:notesMasterIdLst>
    <p:notesMasterId r:id="rId18"/>
  </p:notesMasterIdLst>
  <p:sldIdLst>
    <p:sldId id="527" r:id="rId3"/>
    <p:sldId id="528" r:id="rId4"/>
    <p:sldId id="568" r:id="rId5"/>
    <p:sldId id="566" r:id="rId6"/>
    <p:sldId id="577" r:id="rId7"/>
    <p:sldId id="576" r:id="rId8"/>
    <p:sldId id="570" r:id="rId9"/>
    <p:sldId id="578" r:id="rId10"/>
    <p:sldId id="553" r:id="rId11"/>
    <p:sldId id="573" r:id="rId12"/>
    <p:sldId id="580" r:id="rId13"/>
    <p:sldId id="572" r:id="rId14"/>
    <p:sldId id="574" r:id="rId15"/>
    <p:sldId id="575" r:id="rId16"/>
    <p:sldId id="531" r:id="rId1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20"/>
    <a:srgbClr val="C00000"/>
    <a:srgbClr val="FF0000"/>
    <a:srgbClr val="CC6600"/>
    <a:srgbClr val="0563C1"/>
    <a:srgbClr val="FF6666"/>
    <a:srgbClr val="FF9900"/>
    <a:srgbClr val="9C0000"/>
    <a:srgbClr val="9933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2244" y="-972"/>
      </p:cViewPr>
      <p:guideLst>
        <p:guide orient="horz" pos="80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ea typeface="微软雅黑" pitchFamily="34" charset="-122"/>
              </a:defRPr>
            </a:lvl1pPr>
          </a:lstStyle>
          <a:p>
            <a:pPr algn="r"/>
            <a:fld id="{9A0DB2DC-4C9A-4742-B13C-FB6460FD3503}" type="slidenum">
              <a:rPr lang="zh-CN" altLang="en-US" sz="1200" smtClean="0"/>
              <a:pPr algn="r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0425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B0C6B-D1AA-41B6-A05B-7E7EECF309C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24F75-20AA-48E8-B260-0718B7F71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362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6B62-8456-43FB-A0BE-625468B92D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565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D700-B570-409B-A438-93401323D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20872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3854291"/>
            <a:ext cx="9144001" cy="1035844"/>
            <a:chOff x="-1" y="5139055"/>
            <a:chExt cx="12192001" cy="1381125"/>
          </a:xfrm>
        </p:grpSpPr>
        <p:sp>
          <p:nvSpPr>
            <p:cNvPr id="8" name="矩形 7"/>
            <p:cNvSpPr/>
            <p:nvPr/>
          </p:nvSpPr>
          <p:spPr>
            <a:xfrm>
              <a:off x="-1" y="5445125"/>
              <a:ext cx="12192001" cy="41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6334760"/>
              <a:ext cx="501967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1" y="6520180"/>
              <a:ext cx="698944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72325" y="5311140"/>
              <a:ext cx="501967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524375" y="5139055"/>
              <a:ext cx="766762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5849620"/>
              <a:ext cx="12192001" cy="329565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2662238" y="2521268"/>
            <a:ext cx="3819525" cy="921068"/>
            <a:chOff x="3549650" y="3260090"/>
            <a:chExt cx="5092700" cy="1228090"/>
          </a:xfrm>
        </p:grpSpPr>
        <p:sp>
          <p:nvSpPr>
            <p:cNvPr id="19" name="等腰三角形 18"/>
            <p:cNvSpPr/>
            <p:nvPr/>
          </p:nvSpPr>
          <p:spPr>
            <a:xfrm flipV="1">
              <a:off x="3549650" y="3260090"/>
              <a:ext cx="5092700" cy="1228090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20" name="梯形 19"/>
            <p:cNvSpPr/>
            <p:nvPr/>
          </p:nvSpPr>
          <p:spPr>
            <a:xfrm flipV="1">
              <a:off x="3549650" y="3260090"/>
              <a:ext cx="5092700" cy="328766"/>
            </a:xfrm>
            <a:prstGeom prst="trapezoid">
              <a:avLst>
                <a:gd name="adj" fmla="val 1218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21" name="梯形 20"/>
            <p:cNvSpPr/>
            <p:nvPr/>
          </p:nvSpPr>
          <p:spPr>
            <a:xfrm flipV="1">
              <a:off x="4190975" y="3588856"/>
              <a:ext cx="3802071" cy="328766"/>
            </a:xfrm>
            <a:prstGeom prst="trapezoid">
              <a:avLst>
                <a:gd name="adj" fmla="val 1218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35343"/>
            <a:ext cx="7886700" cy="1635204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1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046923" y="1592104"/>
            <a:ext cx="7096601" cy="1008698"/>
            <a:chOff x="2729230" y="2122805"/>
            <a:chExt cx="9462135" cy="1344930"/>
          </a:xfrm>
        </p:grpSpPr>
        <p:sp>
          <p:nvSpPr>
            <p:cNvPr id="8" name="等腰三角形 7"/>
            <p:cNvSpPr/>
            <p:nvPr/>
          </p:nvSpPr>
          <p:spPr>
            <a:xfrm>
              <a:off x="2729230" y="2122805"/>
              <a:ext cx="3242310" cy="1344930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9" name="梯形 8"/>
            <p:cNvSpPr/>
            <p:nvPr/>
          </p:nvSpPr>
          <p:spPr>
            <a:xfrm>
              <a:off x="2729230" y="3107690"/>
              <a:ext cx="3242310" cy="360045"/>
            </a:xfrm>
            <a:prstGeom prst="trapezoid">
              <a:avLst>
                <a:gd name="adj" fmla="val 1218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梯形 9"/>
            <p:cNvSpPr/>
            <p:nvPr/>
          </p:nvSpPr>
          <p:spPr>
            <a:xfrm>
              <a:off x="3166745" y="2747645"/>
              <a:ext cx="2365375" cy="360045"/>
            </a:xfrm>
            <a:prstGeom prst="trapezoid">
              <a:avLst>
                <a:gd name="adj" fmla="val 121850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819400" y="3432810"/>
              <a:ext cx="937196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77227" y="1458616"/>
            <a:ext cx="4666298" cy="10910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9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9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" y="3854291"/>
            <a:ext cx="9144001" cy="1035844"/>
            <a:chOff x="-1" y="5139055"/>
            <a:chExt cx="12192001" cy="1381125"/>
          </a:xfrm>
        </p:grpSpPr>
        <p:sp>
          <p:nvSpPr>
            <p:cNvPr id="7" name="矩形 6"/>
            <p:cNvSpPr/>
            <p:nvPr/>
          </p:nvSpPr>
          <p:spPr>
            <a:xfrm>
              <a:off x="-1" y="5445125"/>
              <a:ext cx="12192001" cy="419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0" y="6334760"/>
              <a:ext cx="5019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1" y="6520180"/>
              <a:ext cx="69894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172325" y="5311140"/>
              <a:ext cx="5019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524375" y="5139055"/>
              <a:ext cx="76676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-1" y="5849620"/>
              <a:ext cx="12192001" cy="32956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356134" y="851535"/>
            <a:ext cx="2431733" cy="1008698"/>
            <a:chOff x="4474845" y="1135380"/>
            <a:chExt cx="3242310" cy="1344930"/>
          </a:xfrm>
        </p:grpSpPr>
        <p:sp>
          <p:nvSpPr>
            <p:cNvPr id="14" name="等腰三角形 13"/>
            <p:cNvSpPr/>
            <p:nvPr/>
          </p:nvSpPr>
          <p:spPr>
            <a:xfrm>
              <a:off x="4474845" y="1135380"/>
              <a:ext cx="3242310" cy="1344930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5" name="梯形 14"/>
            <p:cNvSpPr/>
            <p:nvPr/>
          </p:nvSpPr>
          <p:spPr>
            <a:xfrm>
              <a:off x="4474845" y="2120265"/>
              <a:ext cx="3242310" cy="360045"/>
            </a:xfrm>
            <a:prstGeom prst="trapezoid">
              <a:avLst>
                <a:gd name="adj" fmla="val 1218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梯形 15"/>
            <p:cNvSpPr/>
            <p:nvPr/>
          </p:nvSpPr>
          <p:spPr>
            <a:xfrm>
              <a:off x="4883150" y="1760220"/>
              <a:ext cx="2420620" cy="360045"/>
            </a:xfrm>
            <a:prstGeom prst="trapezoid">
              <a:avLst>
                <a:gd name="adj" fmla="val 121850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2662238" y="2445068"/>
            <a:ext cx="3819525" cy="921068"/>
            <a:chOff x="3549650" y="3260090"/>
            <a:chExt cx="5092700" cy="1228090"/>
          </a:xfrm>
        </p:grpSpPr>
        <p:sp>
          <p:nvSpPr>
            <p:cNvPr id="18" name="等腰三角形 17"/>
            <p:cNvSpPr/>
            <p:nvPr/>
          </p:nvSpPr>
          <p:spPr>
            <a:xfrm flipV="1">
              <a:off x="3549650" y="3260090"/>
              <a:ext cx="5092700" cy="1228090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9" name="梯形 18"/>
            <p:cNvSpPr/>
            <p:nvPr/>
          </p:nvSpPr>
          <p:spPr>
            <a:xfrm flipV="1">
              <a:off x="3549650" y="3260090"/>
              <a:ext cx="5092700" cy="328766"/>
            </a:xfrm>
            <a:prstGeom prst="trapezoid">
              <a:avLst>
                <a:gd name="adj" fmla="val 1218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20" name="梯形 19"/>
            <p:cNvSpPr/>
            <p:nvPr/>
          </p:nvSpPr>
          <p:spPr>
            <a:xfrm flipV="1">
              <a:off x="4190975" y="3588856"/>
              <a:ext cx="3802071" cy="328766"/>
            </a:xfrm>
            <a:prstGeom prst="trapezoid">
              <a:avLst>
                <a:gd name="adj" fmla="val 121850"/>
              </a:avLst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626394"/>
            <a:ext cx="7886700" cy="99417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3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V="1">
            <a:off x="0" y="0"/>
            <a:ext cx="9143524" cy="5076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8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650" y="63500"/>
            <a:ext cx="1089025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9215" y="12700"/>
            <a:ext cx="7694930" cy="474345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331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B475-F04F-4626-8BCF-A9272B835C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119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6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274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6879-FD13-491B-B23A-D8E39CA785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899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33E3-023D-4CF3-BE5A-F7879CED4D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481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162E-A3C6-466F-BEF4-DE1086D5B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808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CFBD-0736-4AE8-94D6-E6B46DF043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2496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7EF57-A7E6-4686-8A41-2692C66A18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36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8B9F-C0E0-4EA0-A3FF-49DD631280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209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2395-C779-4A9F-99BB-5795453BB3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841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fld id="{033F0678-0AF0-4CAB-832F-FE4812D28704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86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微软雅黑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微软雅黑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微软雅黑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矩形 17"/>
          <p:cNvSpPr>
            <a:spLocks noChangeArrowheads="1"/>
          </p:cNvSpPr>
          <p:nvPr/>
        </p:nvSpPr>
        <p:spPr bwMode="auto">
          <a:xfrm>
            <a:off x="7067550" y="0"/>
            <a:ext cx="1270000" cy="18923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3000" dir="5400000" algn="ctr" rotWithShape="0">
              <a:srgbClr val="808080">
                <a:alpha val="31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dirty="0" smtClean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6150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612775"/>
            <a:ext cx="833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039812" y="2211388"/>
            <a:ext cx="7075488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zh-CN" altLang="en-US" sz="4000" dirty="0" smtClean="0">
                <a:solidFill>
                  <a:srgbClr val="FFFFFF"/>
                </a:solidFill>
                <a:latin typeface="方正小标宋简体" pitchFamily="65" charset="-122"/>
                <a:ea typeface="方正小标宋简体" pitchFamily="65" charset="-122"/>
              </a:rPr>
              <a:t>学习传达中国工会十七大报告</a:t>
            </a:r>
            <a:endParaRPr lang="en-US" altLang="zh-CN" sz="4000" dirty="0" smtClean="0">
              <a:solidFill>
                <a:srgbClr val="FFFFFF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pPr algn="ctr" eaLnBrk="1" hangingPunct="1">
              <a:lnSpc>
                <a:spcPts val="4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                       </a:t>
            </a:r>
          </a:p>
          <a:p>
            <a:pPr algn="ctr" eaLnBrk="1" hangingPunct="1">
              <a:lnSpc>
                <a:spcPts val="4000"/>
              </a:lnSpc>
            </a:pP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                           中交一公局集团有限公司工会</a:t>
            </a:r>
            <a:r>
              <a:rPr lang="en-US" altLang="zh-CN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吴松</a:t>
            </a:r>
            <a:r>
              <a:rPr lang="en-US" altLang="zh-CN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</a:t>
            </a:r>
          </a:p>
          <a:p>
            <a:pPr algn="ctr" eaLnBrk="1" hangingPunct="1">
              <a:lnSpc>
                <a:spcPts val="4000"/>
              </a:lnSpc>
            </a:pPr>
            <a:r>
              <a:rPr lang="en-US" altLang="zh-CN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2018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日</a:t>
            </a:r>
          </a:p>
        </p:txBody>
      </p:sp>
      <p:pic>
        <p:nvPicPr>
          <p:cNvPr id="9" name="图片 8" descr="工会会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456" y="310719"/>
            <a:ext cx="1006505" cy="10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0925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55576" y="1561897"/>
            <a:ext cx="511256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71600" y="91556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微软雅黑" pitchFamily="34" charset="-122"/>
              </a:rPr>
              <a:t>始终坚持正确政治方向，推动习近平新时代中国特色社会主义思想在工会系统形成生动实践。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720" y="1635646"/>
            <a:ext cx="5546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微软雅黑" pitchFamily="34" charset="-122"/>
              </a:rPr>
              <a:t>牢牢把握我国工人运动时代主题，团结动员广大职工以主人翁姿态建功新时代。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7891" y="2490450"/>
            <a:ext cx="5186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微软雅黑" pitchFamily="34" charset="-122"/>
              </a:rPr>
              <a:t>推动构建和谐劳动关系，切实维护职工合法权益。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8634" y="3066514"/>
            <a:ext cx="5725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微软雅黑" pitchFamily="34" charset="-122"/>
              </a:rPr>
              <a:t>提高服务工作质量，更好满足职工群众美好生活需要。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363328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微软雅黑" pitchFamily="34" charset="-122"/>
              </a:rPr>
              <a:t>深化工会改革创新，不断增强工会工作的动力、活力。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1680" y="421864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微软雅黑" pitchFamily="34" charset="-122"/>
              </a:rPr>
              <a:t>推进工会系统党的建设，为做好新时代工会工作提供坚强保证。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25269" y="915566"/>
            <a:ext cx="646331" cy="646331"/>
          </a:xfrm>
          <a:prstGeom prst="ellipse">
            <a:avLst/>
          </a:prstGeom>
          <a:noFill/>
          <a:ln w="50800" cap="rnd" cmpd="thickThin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69" y="1059582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51720" y="2281977"/>
            <a:ext cx="5869523" cy="66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 bwMode="auto">
          <a:xfrm>
            <a:off x="7598077" y="1642289"/>
            <a:ext cx="646331" cy="646331"/>
          </a:xfrm>
          <a:prstGeom prst="ellipse">
            <a:avLst/>
          </a:prstGeom>
          <a:noFill/>
          <a:ln w="50800" cap="rnd" cmpd="thickThin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8077" y="1786305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41867" y="2858041"/>
            <a:ext cx="525658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 bwMode="auto">
          <a:xfrm>
            <a:off x="611560" y="2211710"/>
            <a:ext cx="646331" cy="646331"/>
          </a:xfrm>
          <a:prstGeom prst="ellipse">
            <a:avLst/>
          </a:prstGeom>
          <a:noFill/>
          <a:ln w="50800" cap="rnd" cmpd="thickThin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2355726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331640" y="4002618"/>
            <a:ext cx="5688632" cy="75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 bwMode="auto">
          <a:xfrm>
            <a:off x="901333" y="3363838"/>
            <a:ext cx="646331" cy="646331"/>
          </a:xfrm>
          <a:prstGeom prst="ellipse">
            <a:avLst/>
          </a:prstGeom>
          <a:noFill/>
          <a:ln w="50800" cap="rnd" cmpd="thickThin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1333" y="3507854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267744" y="3434105"/>
            <a:ext cx="590465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 bwMode="auto">
          <a:xfrm>
            <a:off x="7956376" y="2787774"/>
            <a:ext cx="646331" cy="646331"/>
          </a:xfrm>
          <a:prstGeom prst="ellipse">
            <a:avLst/>
          </a:prstGeom>
          <a:noFill/>
          <a:ln w="50800" cap="rnd" cmpd="thickThin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6376" y="2931790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/>
          <p:cNvCxnSpPr>
            <a:endCxn id="29" idx="4"/>
          </p:cNvCxnSpPr>
          <p:nvPr/>
        </p:nvCxnSpPr>
        <p:spPr>
          <a:xfrm>
            <a:off x="1689939" y="4578682"/>
            <a:ext cx="6807368" cy="75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 bwMode="auto">
          <a:xfrm>
            <a:off x="8174141" y="3939902"/>
            <a:ext cx="646331" cy="646331"/>
          </a:xfrm>
          <a:prstGeom prst="ellipse">
            <a:avLst/>
          </a:prstGeom>
          <a:noFill/>
          <a:ln w="50800" cap="rnd" cmpd="thickThin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4141" y="4083918"/>
            <a:ext cx="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 animBg="1"/>
      <p:bldP spid="16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1680" y="1925419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个人学习体会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353979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成绩总结求实、理论概括求高、工作部署求新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07904" y="182666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华文行楷" pitchFamily="2" charset="-122"/>
                <a:ea typeface="华文行楷" pitchFamily="2" charset="-122"/>
              </a:rPr>
              <a:t>报告坚持了政治方向</a:t>
            </a:r>
            <a:endParaRPr lang="zh-CN" altLang="en-US" sz="4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7904" y="2893174"/>
            <a:ext cx="5568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gradFill>
                  <a:gsLst>
                    <a:gs pos="61000">
                      <a:schemeClr val="accent3">
                        <a:lumMod val="50000"/>
                      </a:schemeClr>
                    </a:gs>
                    <a:gs pos="100000">
                      <a:srgbClr val="FFC000"/>
                    </a:gs>
                  </a:gsLst>
                  <a:lin ang="0" scaled="1"/>
                </a:gradFill>
                <a:latin typeface="+mj-ea"/>
                <a:ea typeface="+mj-ea"/>
              </a:rPr>
              <a:t>学习报告，有助于我们牢固树立“四个意识”，进一步坚持党的领导、推动企业做强做优做大。</a:t>
            </a:r>
            <a:endParaRPr lang="zh-CN" altLang="en-US" sz="2000" dirty="0">
              <a:gradFill>
                <a:gsLst>
                  <a:gs pos="61000">
                    <a:schemeClr val="accent3">
                      <a:lumMod val="50000"/>
                    </a:schemeClr>
                  </a:gs>
                  <a:gs pos="100000">
                    <a:srgbClr val="FFC000"/>
                  </a:gs>
                </a:gsLst>
                <a:lin ang="0" scaled="1"/>
              </a:gradFill>
              <a:latin typeface="+mj-ea"/>
              <a:ea typeface="+mj-ea"/>
            </a:endParaRPr>
          </a:p>
        </p:txBody>
      </p:sp>
      <p:pic>
        <p:nvPicPr>
          <p:cNvPr id="5" name="图片 4" descr="343590808433802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008" y="620112"/>
            <a:ext cx="3279392" cy="437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70487" y="1082229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华文行楷" pitchFamily="2" charset="-122"/>
                <a:ea typeface="华文行楷" pitchFamily="2" charset="-122"/>
              </a:rPr>
              <a:t>报告突出了问题导向</a:t>
            </a:r>
            <a:endParaRPr lang="zh-CN" altLang="en-US" sz="4400" dirty="0" smtClean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4008" y="2211388"/>
            <a:ext cx="4289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0">
                      <a:srgbClr val="CC6600"/>
                    </a:gs>
                    <a:gs pos="76000">
                      <a:schemeClr val="tx2">
                        <a:lumMod val="75000"/>
                      </a:schemeClr>
                    </a:gs>
                  </a:gsLst>
                  <a:lin ang="0" scaled="1"/>
                </a:gradFill>
                <a:latin typeface="+mj-ea"/>
                <a:ea typeface="+mj-ea"/>
              </a:rPr>
              <a:t>学习报告，有助于我们牢牢把握工人运动的时代主题，进一步破解发展难题，推动企业实现高质量发展。</a:t>
            </a:r>
            <a:endParaRPr lang="zh-CN" altLang="en-US" sz="2000" dirty="0">
              <a:gradFill>
                <a:gsLst>
                  <a:gs pos="0">
                    <a:srgbClr val="CC6600"/>
                  </a:gs>
                  <a:gs pos="76000">
                    <a:schemeClr val="tx2">
                      <a:lumMod val="75000"/>
                    </a:schemeClr>
                  </a:gs>
                </a:gsLst>
                <a:lin ang="0" scaled="1"/>
              </a:gradFill>
              <a:latin typeface="+mj-ea"/>
              <a:ea typeface="+mj-ea"/>
            </a:endParaRPr>
          </a:p>
        </p:txBody>
      </p:sp>
      <p:pic>
        <p:nvPicPr>
          <p:cNvPr id="5" name="图片 4" descr="DSC_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1670"/>
            <a:ext cx="4393393" cy="293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1880" y="144194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行楷" pitchFamily="2" charset="-122"/>
                <a:ea typeface="华文行楷" pitchFamily="2" charset="-122"/>
              </a:rPr>
              <a:t>报告体现了改革取向</a:t>
            </a:r>
          </a:p>
        </p:txBody>
      </p:sp>
      <p:sp>
        <p:nvSpPr>
          <p:cNvPr id="4" name="矩形 3"/>
          <p:cNvSpPr/>
          <p:nvPr/>
        </p:nvSpPr>
        <p:spPr>
          <a:xfrm>
            <a:off x="3642291" y="2643758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gradFill>
                  <a:gsLst>
                    <a:gs pos="0">
                      <a:srgbClr val="CC6600"/>
                    </a:gs>
                    <a:gs pos="76000">
                      <a:schemeClr val="tx2">
                        <a:lumMod val="75000"/>
                      </a:schemeClr>
                    </a:gs>
                  </a:gsLst>
                  <a:lin ang="0" scaled="1"/>
                </a:gradFill>
                <a:latin typeface="微软雅黑" pitchFamily="34" charset="-122"/>
                <a:ea typeface="微软雅黑" pitchFamily="34" charset="-122"/>
              </a:rPr>
              <a:t>学习报告，有助于我们牢固树立改革全局观，进一步向改革要效益，推动企业释放改革红利，将改革进行到底，切实提高职工对改革的获得感、认可度。</a:t>
            </a:r>
            <a:endParaRPr lang="zh-CN" altLang="en-US" sz="2000" dirty="0">
              <a:gradFill>
                <a:gsLst>
                  <a:gs pos="0">
                    <a:srgbClr val="CC6600"/>
                  </a:gs>
                  <a:gs pos="76000">
                    <a:schemeClr val="tx2">
                      <a:lumMod val="75000"/>
                    </a:schemeClr>
                  </a:gs>
                </a:gsLst>
                <a:lin ang="0" scaled="1"/>
              </a:gra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83743"/>
            <a:ext cx="2960167" cy="401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2411761" y="2022688"/>
            <a:ext cx="4320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维护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职工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合法权益</a:t>
            </a:r>
            <a:endParaRPr lang="en-US" altLang="zh-CN" sz="28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竭诚服务职工群众</a:t>
            </a:r>
          </a:p>
        </p:txBody>
      </p:sp>
      <p:pic>
        <p:nvPicPr>
          <p:cNvPr id="7" name="图片 6" descr="工会会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7534"/>
            <a:ext cx="1006505" cy="1006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1" y="3579862"/>
            <a:ext cx="432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中交一公局集团有限公司工会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235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331" y="987574"/>
            <a:ext cx="3909645" cy="27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942804"/>
            <a:ext cx="642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日上午，王东明同志代表中华全国总工会第十六届执行委员会，在中国工会十七大会议开幕式上作报告。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55976" y="987574"/>
            <a:ext cx="4572000" cy="2728932"/>
            <a:chOff x="4146712" y="987574"/>
            <a:chExt cx="4572000" cy="2728932"/>
          </a:xfrm>
        </p:grpSpPr>
        <p:sp>
          <p:nvSpPr>
            <p:cNvPr id="4" name="矩形 3"/>
            <p:cNvSpPr/>
            <p:nvPr/>
          </p:nvSpPr>
          <p:spPr>
            <a:xfrm>
              <a:off x="4499992" y="987574"/>
              <a:ext cx="3909645" cy="2728932"/>
            </a:xfrm>
            <a:prstGeom prst="rect">
              <a:avLst/>
            </a:prstGeom>
            <a:solidFill>
              <a:srgbClr val="FF0000"/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TopRight" fov="0">
                <a:rot lat="0" lon="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" name="图片 4" descr="工会会徽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152" y="1223814"/>
              <a:ext cx="987574" cy="98757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146712" y="2355726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zh-CN" sz="14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以习近平新时代中国特色社会主义思想为指导 </a:t>
              </a:r>
              <a:endParaRPr lang="en-US" altLang="zh-CN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zh-CN" sz="14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团结动员亿万职工为决胜全面建成小康社会 </a:t>
              </a:r>
              <a:endParaRPr lang="en-US" altLang="zh-CN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zh-CN" sz="14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夺取新时代中国特色社会主义</a:t>
              </a:r>
              <a:endParaRPr lang="en-US" altLang="zh-CN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zh-CN" sz="14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伟大胜利而奋斗</a:t>
              </a:r>
              <a:endParaRPr lang="zh-CN" altLang="en-US" sz="14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1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0199" y="1947485"/>
            <a:ext cx="55081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报告回顾了过去五年</a:t>
            </a:r>
            <a:endParaRPr lang="en-US" altLang="zh-CN" sz="36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工会工作取得的重要成就</a:t>
            </a:r>
            <a:endParaRPr lang="zh-CN" altLang="en-US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611560" y="627534"/>
            <a:ext cx="8064896" cy="4320480"/>
            <a:chOff x="494597" y="612792"/>
            <a:chExt cx="8064896" cy="4320480"/>
          </a:xfrm>
        </p:grpSpPr>
        <p:grpSp>
          <p:nvGrpSpPr>
            <p:cNvPr id="32" name="组合 31"/>
            <p:cNvGrpSpPr/>
            <p:nvPr/>
          </p:nvGrpSpPr>
          <p:grpSpPr>
            <a:xfrm>
              <a:off x="494597" y="612792"/>
              <a:ext cx="8064896" cy="4320480"/>
              <a:chOff x="845470" y="548992"/>
              <a:chExt cx="8064896" cy="4320480"/>
            </a:xfrm>
          </p:grpSpPr>
          <p:sp>
            <p:nvSpPr>
              <p:cNvPr id="13" name="圆角矩形 12"/>
              <p:cNvSpPr/>
              <p:nvPr/>
            </p:nvSpPr>
            <p:spPr bwMode="auto">
              <a:xfrm>
                <a:off x="1960221" y="1269072"/>
                <a:ext cx="6950145" cy="701749"/>
              </a:xfrm>
              <a:prstGeom prst="roundRect">
                <a:avLst/>
              </a:prstGeom>
              <a:gradFill>
                <a:gsLst>
                  <a:gs pos="12000">
                    <a:srgbClr val="C00000"/>
                  </a:gs>
                  <a:gs pos="100000">
                    <a:srgbClr val="FFC000">
                      <a:alpha val="77000"/>
                    </a:srgbClr>
                  </a:gs>
                </a:gsLst>
                <a:lin ang="0" scaled="1"/>
              </a:gra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845470" y="548992"/>
                <a:ext cx="8064896" cy="4320480"/>
                <a:chOff x="632816" y="591522"/>
                <a:chExt cx="8064896" cy="4320480"/>
              </a:xfrm>
            </p:grpSpPr>
            <p:sp>
              <p:nvSpPr>
                <p:cNvPr id="10" name="圆角矩形 9"/>
                <p:cNvSpPr/>
                <p:nvPr/>
              </p:nvSpPr>
              <p:spPr bwMode="auto">
                <a:xfrm>
                  <a:off x="642640" y="591522"/>
                  <a:ext cx="6974952" cy="701749"/>
                </a:xfrm>
                <a:prstGeom prst="roundRect">
                  <a:avLst/>
                </a:prstGeom>
                <a:gradFill>
                  <a:gsLst>
                    <a:gs pos="4000">
                      <a:srgbClr val="C00000"/>
                    </a:gs>
                    <a:gs pos="100000">
                      <a:srgbClr val="FFC000">
                        <a:alpha val="77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1350" dirty="0">
                    <a:ea typeface="微软雅黑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759595" y="639169"/>
                  <a:ext cx="680483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切实加强对职工的思想政治引领，党执政的阶级基础和群众基础</a:t>
                  </a:r>
                  <a:endParaRPr lang="en-US" altLang="zh-CN" dirty="0" smtClean="0">
                    <a:solidFill>
                      <a:schemeClr val="bg1"/>
                    </a:solidFill>
                    <a:ea typeface="微软雅黑" pitchFamily="34" charset="-122"/>
                  </a:endParaRPr>
                </a:p>
                <a:p>
                  <a:r>
                    <a:rPr lang="zh-CN" altLang="zh-CN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更加巩固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；</a:t>
                  </a:r>
                  <a:endParaRPr lang="zh-CN" altLang="en-US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871612" y="1344797"/>
                  <a:ext cx="666660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大力弘扬劳模精神、劳动精神、工匠精神，工人阶级在实现中国梦中的主力军作用充分发挥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；</a:t>
                  </a:r>
                  <a:endParaRPr lang="zh-CN" altLang="en-US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16" name="圆角矩形 15"/>
                <p:cNvSpPr/>
                <p:nvPr/>
              </p:nvSpPr>
              <p:spPr bwMode="auto">
                <a:xfrm>
                  <a:off x="643449" y="2050013"/>
                  <a:ext cx="6978495" cy="701749"/>
                </a:xfrm>
                <a:prstGeom prst="roundRect">
                  <a:avLst/>
                </a:prstGeom>
                <a:gradFill>
                  <a:gsLst>
                    <a:gs pos="32000">
                      <a:srgbClr val="C00000"/>
                    </a:gs>
                    <a:gs pos="100000">
                      <a:srgbClr val="FFC000">
                        <a:alpha val="77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1350" dirty="0">
                    <a:ea typeface="微软雅黑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 bwMode="auto">
                <a:xfrm>
                  <a:off x="1715671" y="2768122"/>
                  <a:ext cx="6982041" cy="701749"/>
                </a:xfrm>
                <a:prstGeom prst="roundRect">
                  <a:avLst/>
                </a:prstGeom>
                <a:gradFill>
                  <a:gsLst>
                    <a:gs pos="52000">
                      <a:srgbClr val="C00000"/>
                    </a:gs>
                    <a:gs pos="100000">
                      <a:srgbClr val="FFC000">
                        <a:alpha val="77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1350" dirty="0">
                    <a:ea typeface="微软雅黑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 bwMode="auto">
                <a:xfrm>
                  <a:off x="632816" y="3490173"/>
                  <a:ext cx="6989128" cy="701749"/>
                </a:xfrm>
                <a:prstGeom prst="roundRect">
                  <a:avLst/>
                </a:prstGeom>
                <a:gradFill>
                  <a:gsLst>
                    <a:gs pos="64000">
                      <a:srgbClr val="C00000"/>
                    </a:gs>
                    <a:gs pos="100000">
                      <a:srgbClr val="FFC000">
                        <a:alpha val="77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1350" dirty="0">
                    <a:ea typeface="微软雅黑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 bwMode="auto">
                <a:xfrm>
                  <a:off x="1712128" y="4210253"/>
                  <a:ext cx="6985584" cy="701749"/>
                </a:xfrm>
                <a:prstGeom prst="roundRect">
                  <a:avLst/>
                </a:prstGeom>
                <a:gradFill>
                  <a:gsLst>
                    <a:gs pos="80000">
                      <a:srgbClr val="C00000"/>
                    </a:gs>
                    <a:gs pos="100000">
                      <a:srgbClr val="FFC000">
                        <a:alpha val="77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1350" dirty="0">
                    <a:ea typeface="微软雅黑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>
              <a:off x="657620" y="2260696"/>
              <a:ext cx="68048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 smtClean="0">
                  <a:solidFill>
                    <a:schemeClr val="bg1"/>
                  </a:solidFill>
                  <a:ea typeface="微软雅黑" pitchFamily="34" charset="-122"/>
                </a:rPr>
                <a:t>扎实推进产业工人队伍建设改革，工人阶级先进性不断增强</a:t>
              </a:r>
              <a:r>
                <a:rPr lang="zh-CN" altLang="en-US" dirty="0" smtClean="0">
                  <a:solidFill>
                    <a:schemeClr val="bg1"/>
                  </a:solidFill>
                  <a:ea typeface="微软雅黑" pitchFamily="34" charset="-122"/>
                </a:rPr>
                <a:t>；</a:t>
              </a:r>
              <a:endParaRPr lang="zh-CN" altLang="en-US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44018" y="2846781"/>
              <a:ext cx="6655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 smtClean="0">
                  <a:solidFill>
                    <a:schemeClr val="bg1"/>
                  </a:solidFill>
                  <a:ea typeface="微软雅黑" pitchFamily="34" charset="-122"/>
                </a:rPr>
                <a:t>深入开展维权服务工作，职工群众获得感、幸福感、安全感明显提升</a:t>
              </a:r>
              <a:r>
                <a:rPr lang="zh-CN" altLang="en-US" dirty="0" smtClean="0">
                  <a:solidFill>
                    <a:schemeClr val="bg1"/>
                  </a:solidFill>
                  <a:ea typeface="微软雅黑" pitchFamily="34" charset="-122"/>
                </a:rPr>
                <a:t>；</a:t>
              </a:r>
              <a:endParaRPr lang="zh-CN" altLang="en-US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7623" y="3682252"/>
              <a:ext cx="67197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 smtClean="0">
                  <a:solidFill>
                    <a:schemeClr val="bg1"/>
                  </a:solidFill>
                  <a:ea typeface="微软雅黑" pitchFamily="34" charset="-122"/>
                </a:rPr>
                <a:t>持续深化工会改革创新，工会组织吸引力凝聚力战斗力显著增强</a:t>
              </a:r>
              <a:r>
                <a:rPr lang="zh-CN" altLang="en-US" dirty="0" smtClean="0">
                  <a:solidFill>
                    <a:schemeClr val="bg1"/>
                  </a:solidFill>
                  <a:ea typeface="微软雅黑" pitchFamily="34" charset="-122"/>
                </a:rPr>
                <a:t>；</a:t>
              </a:r>
              <a:endParaRPr lang="zh-CN" altLang="en-US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744022" y="4409419"/>
              <a:ext cx="6698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 smtClean="0">
                  <a:solidFill>
                    <a:schemeClr val="bg1"/>
                  </a:solidFill>
                  <a:ea typeface="微软雅黑" pitchFamily="34" charset="-122"/>
                </a:rPr>
                <a:t>全面加强工会系统党的建设，风清气正的政治生态进一步形成</a:t>
              </a:r>
              <a:r>
                <a:rPr lang="zh-CN" altLang="en-US" dirty="0" smtClean="0">
                  <a:solidFill>
                    <a:schemeClr val="bg1"/>
                  </a:solidFill>
                  <a:ea typeface="微软雅黑" pitchFamily="34" charset="-122"/>
                </a:rPr>
                <a:t>。</a:t>
              </a:r>
              <a:endParaRPr lang="zh-CN" altLang="en-US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347614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报告阐述了习近平新时代中国特色</a:t>
            </a:r>
            <a:endParaRPr lang="en-US" altLang="zh-CN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社会主义思想，强调了要坚定不移走</a:t>
            </a:r>
            <a:endParaRPr lang="en-US" altLang="zh-CN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中国特色社会主义工会发展道路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5857" y="11580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八个坚持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381324" y="1449705"/>
            <a:ext cx="9921876" cy="3242119"/>
            <a:chOff x="-515787" y="1853855"/>
            <a:chExt cx="9921876" cy="3242119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8028384" y="2787774"/>
              <a:ext cx="648072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 smtClean="0">
                  <a:ea typeface="微软雅黑" pitchFamily="34" charset="-122"/>
                </a:rPr>
                <a:t>坚持加强基层工会建设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515787" y="1853855"/>
              <a:ext cx="9921876" cy="3242119"/>
              <a:chOff x="-515787" y="1853855"/>
              <a:chExt cx="9921876" cy="324211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51520" y="2787774"/>
                <a:ext cx="78005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坚持党对工会工作的领导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31640" y="2787774"/>
                <a:ext cx="70261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坚持全心全意依靠工人阶级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339752" y="2787650"/>
                <a:ext cx="93610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坚持为实现中华民族伟大复兴的中国梦而奋斗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676729" y="2787650"/>
                <a:ext cx="64226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坚持中国特色社会主义工会发展道路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731051" y="2787650"/>
                <a:ext cx="76645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坚持高举维护职工合法权益旗帜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724128" y="2787650"/>
                <a:ext cx="79208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坚持弘扬劳模精神、劳动精神、工匠精神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5154" y="2787650"/>
                <a:ext cx="99899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 smtClean="0">
                    <a:ea typeface="微软雅黑" pitchFamily="34" charset="-122"/>
                  </a:rPr>
                  <a:t>坚持增强政治性、先进性、群众性的工会改革方向</a:t>
                </a: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 bwMode="auto">
              <a:xfrm rot="18950405">
                <a:off x="602006" y="1853858"/>
                <a:ext cx="1031574" cy="998696"/>
              </a:xfrm>
              <a:prstGeom prst="rtTriangle">
                <a:avLst/>
              </a:prstGeom>
              <a:solidFill>
                <a:srgbClr val="FFFF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角三角形 12"/>
              <p:cNvSpPr/>
              <p:nvPr/>
            </p:nvSpPr>
            <p:spPr bwMode="auto">
              <a:xfrm rot="18950405">
                <a:off x="1677770" y="1853857"/>
                <a:ext cx="1031574" cy="998696"/>
              </a:xfrm>
              <a:prstGeom prst="rtTriangle">
                <a:avLst/>
              </a:prstGeom>
              <a:solidFill>
                <a:srgbClr val="FF00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 bwMode="auto">
              <a:xfrm rot="18950405">
                <a:off x="2901908" y="1853860"/>
                <a:ext cx="1031574" cy="998696"/>
              </a:xfrm>
              <a:prstGeom prst="rtTriangle">
                <a:avLst/>
              </a:prstGeom>
              <a:solidFill>
                <a:srgbClr val="FFFF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直角三角形 14"/>
              <p:cNvSpPr/>
              <p:nvPr/>
            </p:nvSpPr>
            <p:spPr bwMode="auto">
              <a:xfrm rot="18950405">
                <a:off x="3982028" y="1853857"/>
                <a:ext cx="1031574" cy="998696"/>
              </a:xfrm>
              <a:prstGeom prst="rtTriangle">
                <a:avLst/>
              </a:prstGeom>
              <a:solidFill>
                <a:srgbClr val="FF00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 bwMode="auto">
              <a:xfrm rot="18950405">
                <a:off x="5062148" y="1853861"/>
                <a:ext cx="1031574" cy="998696"/>
              </a:xfrm>
              <a:prstGeom prst="rtTriangle">
                <a:avLst/>
              </a:prstGeom>
              <a:solidFill>
                <a:srgbClr val="FFFF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/>
            </p:nvSpPr>
            <p:spPr bwMode="auto">
              <a:xfrm rot="18950405">
                <a:off x="6074614" y="1853856"/>
                <a:ext cx="1031574" cy="998696"/>
              </a:xfrm>
              <a:prstGeom prst="rtTriangle">
                <a:avLst/>
              </a:prstGeom>
              <a:solidFill>
                <a:srgbClr val="FF00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直角三角形 17"/>
              <p:cNvSpPr/>
              <p:nvPr/>
            </p:nvSpPr>
            <p:spPr bwMode="auto">
              <a:xfrm rot="18950405">
                <a:off x="7298750" y="1853855"/>
                <a:ext cx="1031574" cy="998696"/>
              </a:xfrm>
              <a:prstGeom prst="rtTriangle">
                <a:avLst/>
              </a:prstGeom>
              <a:solidFill>
                <a:srgbClr val="FFFF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/>
            </p:nvSpPr>
            <p:spPr bwMode="auto">
              <a:xfrm rot="18950405">
                <a:off x="8374515" y="1853860"/>
                <a:ext cx="1031574" cy="998696"/>
              </a:xfrm>
              <a:prstGeom prst="rtTriangle">
                <a:avLst/>
              </a:prstGeom>
              <a:solidFill>
                <a:srgbClr val="FF00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 bwMode="auto">
              <a:xfrm rot="18950405">
                <a:off x="-515787" y="1853861"/>
                <a:ext cx="1031574" cy="998696"/>
              </a:xfrm>
              <a:prstGeom prst="rtTriangle">
                <a:avLst/>
              </a:prstGeom>
              <a:solidFill>
                <a:srgbClr val="FF0000">
                  <a:alpha val="55000"/>
                </a:srgbClr>
              </a:solidFill>
              <a:ln>
                <a:noFill/>
              </a:ln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sz="1350" dirty="0"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五边形 17"/>
          <p:cNvSpPr/>
          <p:nvPr/>
        </p:nvSpPr>
        <p:spPr bwMode="auto">
          <a:xfrm>
            <a:off x="680485" y="3740002"/>
            <a:ext cx="4738576" cy="733647"/>
          </a:xfrm>
          <a:prstGeom prst="homePlat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五边形 16"/>
          <p:cNvSpPr/>
          <p:nvPr/>
        </p:nvSpPr>
        <p:spPr bwMode="auto">
          <a:xfrm>
            <a:off x="1683490" y="2867246"/>
            <a:ext cx="4738576" cy="733647"/>
          </a:xfrm>
          <a:prstGeom prst="homePlate">
            <a:avLst/>
          </a:prstGeom>
          <a:solidFill>
            <a:srgbClr val="C00000">
              <a:alpha val="44000"/>
            </a:srgb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五边形 15"/>
          <p:cNvSpPr/>
          <p:nvPr/>
        </p:nvSpPr>
        <p:spPr bwMode="auto">
          <a:xfrm>
            <a:off x="2604977" y="2002464"/>
            <a:ext cx="4830725" cy="733647"/>
          </a:xfrm>
          <a:prstGeom prst="homePlate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14"/>
          <p:cNvSpPr/>
          <p:nvPr/>
        </p:nvSpPr>
        <p:spPr bwMode="auto">
          <a:xfrm>
            <a:off x="3327991" y="1095153"/>
            <a:ext cx="5018567" cy="733647"/>
          </a:xfrm>
          <a:prstGeom prst="homePlate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zh-CN" altLang="en-US" sz="1350" dirty="0"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9220" y="3769042"/>
            <a:ext cx="474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立足新时代中国特色社会主义新方位，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在实现党的十九大描绘的宏伟蓝图中贡献力量。</a:t>
            </a:r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9945" y="2931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立足社会主要矛盾新变化，在不断满足职工群众美好生活需要中担当作为。</a:t>
            </a:r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47506" y="20678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立足共建共治共享社会治理新格局，在推动构建中国特色和谐劳动关系中履职尽责。</a:t>
            </a:r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70521" y="113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立足全面深化改革新阶段，在构建联系广泛、服务职工的工会工作体系中开拓创新。</a:t>
            </a:r>
            <a:r>
              <a:rPr lang="zh-CN" altLang="en-US" sz="800" dirty="0" smtClean="0">
                <a:solidFill>
                  <a:schemeClr val="bg1"/>
                </a:solidFill>
                <a:ea typeface="微软雅黑" pitchFamily="34" charset="-122"/>
                <a:cs typeface="宋体" pitchFamily="2" charset="-122"/>
              </a:rPr>
              <a:t> </a:t>
            </a:r>
            <a:endParaRPr lang="zh-CN" altLang="en-US" sz="2000" dirty="0" smtClean="0">
              <a:solidFill>
                <a:schemeClr val="bg1"/>
              </a:solidFill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1760498"/>
            <a:ext cx="174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a typeface="微软雅黑" pitchFamily="34" charset="-122"/>
              </a:rPr>
              <a:t>四个立足</a:t>
            </a:r>
            <a:endParaRPr lang="zh-CN" altLang="en-US" sz="2800" b="1" dirty="0">
              <a:ea typeface="微软雅黑" pitchFamily="34" charset="-122"/>
            </a:endParaRPr>
          </a:p>
        </p:txBody>
      </p:sp>
      <p:sp>
        <p:nvSpPr>
          <p:cNvPr id="26" name="Freeform 9"/>
          <p:cNvSpPr/>
          <p:nvPr/>
        </p:nvSpPr>
        <p:spPr>
          <a:xfrm rot="19492839">
            <a:off x="5284279" y="2721935"/>
            <a:ext cx="4079225" cy="1029748"/>
          </a:xfrm>
          <a:custGeom>
            <a:avLst/>
            <a:gdLst/>
            <a:ahLst/>
            <a:cxnLst>
              <a:cxn ang="0">
                <a:pos x="0" y="1462242"/>
              </a:cxn>
              <a:cxn ang="0">
                <a:pos x="2468651" y="541635"/>
              </a:cxn>
              <a:cxn ang="0">
                <a:pos x="2609670" y="1067697"/>
              </a:cxn>
              <a:cxn ang="0">
                <a:pos x="4408884" y="420503"/>
              </a:cxn>
              <a:cxn ang="0">
                <a:pos x="4512623" y="930990"/>
              </a:cxn>
              <a:cxn ang="0">
                <a:pos x="6292385" y="460304"/>
              </a:cxn>
              <a:cxn ang="0">
                <a:pos x="6151366" y="0"/>
              </a:cxn>
              <a:cxn ang="0">
                <a:pos x="7085012" y="465495"/>
              </a:cxn>
              <a:cxn ang="0">
                <a:pos x="6420438" y="1439746"/>
              </a:cxn>
              <a:cxn ang="0">
                <a:pos x="6341013" y="937912"/>
              </a:cxn>
              <a:cxn ang="0">
                <a:pos x="4204649" y="1593758"/>
              </a:cxn>
              <a:cxn ang="0">
                <a:pos x="4066871" y="1072888"/>
              </a:cxn>
              <a:cxn ang="0">
                <a:pos x="2178507" y="1675089"/>
              </a:cxn>
              <a:cxn ang="0">
                <a:pos x="2074769" y="1152489"/>
              </a:cxn>
              <a:cxn ang="0">
                <a:pos x="108601" y="1844675"/>
              </a:cxn>
              <a:cxn ang="0">
                <a:pos x="0" y="1462242"/>
              </a:cxn>
            </a:cxnLst>
            <a:rect l="0" t="0" r="0" b="0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61000">
                <a:schemeClr val="tx2">
                  <a:lumMod val="75000"/>
                </a:schemeClr>
              </a:gs>
              <a:gs pos="38000">
                <a:srgbClr val="FFFF00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Right">
              <a:rot lat="600000" lon="21000000" rev="0"/>
            </a:camera>
            <a:lightRig rig="legacyFlat4" dir="b"/>
          </a:scene3d>
          <a:sp3d extrusionH="101600" contourW="12700" prstMaterial="legacyMatte">
            <a:bevelT w="13500" h="13500" prst="angle"/>
            <a:bevelB w="13500" h="13500" prst="angle"/>
            <a:extrusionClr>
              <a:schemeClr val="tx2">
                <a:lumMod val="20000"/>
                <a:lumOff val="80000"/>
              </a:schemeClr>
            </a:extrusionClr>
            <a:contourClr>
              <a:schemeClr val="bg2">
                <a:lumMod val="90000"/>
              </a:schemeClr>
            </a:contourClr>
          </a:sp3d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1680" y="1587321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报告部署了今后五年</a:t>
            </a:r>
            <a:endParaRPr lang="en-US" altLang="zh-CN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工会工作的主要任务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虚尾箭头 11"/>
          <p:cNvSpPr/>
          <p:nvPr/>
        </p:nvSpPr>
        <p:spPr>
          <a:xfrm>
            <a:off x="2082520" y="555526"/>
            <a:ext cx="6737952" cy="2376264"/>
          </a:xfrm>
          <a:prstGeom prst="stripedRightArrow">
            <a:avLst>
              <a:gd name="adj1" fmla="val 50000"/>
              <a:gd name="adj2" fmla="val 74222"/>
            </a:avLst>
          </a:prstGeom>
          <a:gradFill rotWithShape="1">
            <a:gsLst>
              <a:gs pos="48000">
                <a:srgbClr val="FF0000">
                  <a:alpha val="56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Right" fov="1800000">
              <a:rot lat="114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504" y="555526"/>
            <a:ext cx="2264943" cy="996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今后五年工会工作的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主要任务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0553" y="1159166"/>
            <a:ext cx="5688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全面贯彻党的十九大精神，以习近平新时代中国特色社会主义思想为指导，深入学习贯彻习近平总书记关于工人阶级和工会工作的重要论述，坚持走中国特色社会主义工会发展道路，坚定政治方向，凝聚奋进力量；</a:t>
            </a:r>
            <a:endParaRPr lang="zh-CN" altLang="en-US" dirty="0" smtClean="0">
              <a:ea typeface="微软雅黑" pitchFamily="34" charset="-122"/>
            </a:endParaRPr>
          </a:p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4" y="3048437"/>
            <a:ext cx="3768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着力推进产业工人队伍建设改革，充分激发职工劳动热情和创造活力；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817" y="4043775"/>
            <a:ext cx="393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着力做好工会维权服务工作，切实提升职工群众获得感、幸福感、安全感；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6057" y="3003801"/>
            <a:ext cx="3274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着力深化工会改革创新，全面增强政治性、先进性、群众性；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6057" y="3939904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着力提高工会系统党的建设质量，把工会组织建设得更加充满活力、更加坚强有力。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0800000">
            <a:off x="4893949" y="2931789"/>
            <a:ext cx="3854515" cy="747449"/>
          </a:xfrm>
          <a:prstGeom prst="roundRect">
            <a:avLst/>
          </a:prstGeom>
          <a:noFill/>
          <a:ln w="38100" cap="flat" cmpd="sng">
            <a:gradFill flip="none" rotWithShape="1">
              <a:gsLst>
                <a:gs pos="0">
                  <a:srgbClr val="FFF200"/>
                </a:gs>
                <a:gs pos="23000">
                  <a:srgbClr val="FF7A00"/>
                </a:gs>
                <a:gs pos="90000">
                  <a:srgbClr val="C00000"/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scene3d>
            <a:camera prst="legacyPerspectiveTopRight" fov="0">
              <a:rot lat="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0800000">
            <a:off x="539553" y="3984540"/>
            <a:ext cx="3960440" cy="747449"/>
          </a:xfrm>
          <a:prstGeom prst="roundRect">
            <a:avLst/>
          </a:prstGeom>
          <a:noFill/>
          <a:ln w="38100" cap="flat" cmpd="sng">
            <a:gradFill flip="none" rotWithShape="1">
              <a:gsLst>
                <a:gs pos="0">
                  <a:srgbClr val="FFF200"/>
                </a:gs>
                <a:gs pos="23000">
                  <a:srgbClr val="FF7A00"/>
                </a:gs>
                <a:gs pos="90000">
                  <a:srgbClr val="C00000"/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scene3d>
            <a:camera prst="legacyPerspectiveTopRight" fov="0">
              <a:rot lat="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0800000">
            <a:off x="4860033" y="3939903"/>
            <a:ext cx="3888432" cy="923331"/>
          </a:xfrm>
          <a:prstGeom prst="roundRect">
            <a:avLst/>
          </a:prstGeom>
          <a:noFill/>
          <a:ln w="38100" cap="flat" cmpd="sng">
            <a:gradFill flip="none" rotWithShape="1">
              <a:gsLst>
                <a:gs pos="0">
                  <a:srgbClr val="FFF200"/>
                </a:gs>
                <a:gs pos="23000">
                  <a:srgbClr val="FF7A00"/>
                </a:gs>
                <a:gs pos="90000">
                  <a:srgbClr val="C00000"/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scene3d>
            <a:camera prst="legacyPerspectiveTopRight" fov="0">
              <a:rot lat="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0800000">
            <a:off x="539553" y="2976426"/>
            <a:ext cx="3960439" cy="747449"/>
          </a:xfrm>
          <a:prstGeom prst="roundRect">
            <a:avLst/>
          </a:prstGeom>
          <a:noFill/>
          <a:ln w="38100" cap="flat" cmpd="sng">
            <a:gradFill flip="none" rotWithShape="1">
              <a:gsLst>
                <a:gs pos="0">
                  <a:srgbClr val="FFF200"/>
                </a:gs>
                <a:gs pos="23000">
                  <a:srgbClr val="FF7A00"/>
                </a:gs>
                <a:gs pos="90000">
                  <a:srgbClr val="C00000"/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scene3d>
            <a:camera prst="legacyPerspectiveTopRight" fov="0">
              <a:rot lat="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60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60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5079_1"/>
  <p:tag name="KSO_WM_TEMPLATE_CATEGORY" val="custom"/>
  <p:tag name="KSO_WM_TEMPLATE_INDEX" val="20176080"/>
  <p:tag name="KSO_WM_TEMPLATE_SUBCATEGORY" val="combine"/>
  <p:tag name="KSO_WM_TEMPLATE_THUMBS_INDEX" val="1、2、8、9、13、20、28、29、33、36、37、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642_4"/>
  <p:tag name="KSO_WM_SLIDE_INDEX" val="4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55*190"/>
  <p:tag name="KSO_WM_SLIDE_SIZE" val="850*261"/>
  <p:tag name="KSO_WM_TEMPLATE_CATEGORY" val="diagram"/>
  <p:tag name="KSO_WM_TEMPLATE_INDEX" val="160642"/>
  <p:tag name="KSO_WM_DIAGRAM_GROUP_CODE" val="m1-1"/>
  <p:tag name="KSO_WM_TAG_VERSION" val="1.0"/>
</p:tagLst>
</file>

<file path=ppt/theme/theme1.xml><?xml version="1.0" encoding="utf-8"?>
<a:theme xmlns:a="http://schemas.openxmlformats.org/drawingml/2006/main" name="版式二">
  <a:themeElements>
    <a:clrScheme name="版式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版式二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版式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9C0000"/>
      </a:accent1>
      <a:accent2>
        <a:srgbClr val="404040"/>
      </a:accent2>
      <a:accent3>
        <a:srgbClr val="FF4F4F"/>
      </a:accent3>
      <a:accent4>
        <a:srgbClr val="FFFFFF"/>
      </a:accent4>
      <a:accent5>
        <a:srgbClr val="C00000"/>
      </a:accent5>
      <a:accent6>
        <a:srgbClr val="BFBFBF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61000">
              <a:schemeClr val="accent3">
                <a:lumMod val="50000"/>
              </a:schemeClr>
            </a:gs>
            <a:gs pos="100000">
              <a:srgbClr val="FFC000"/>
            </a:gs>
          </a:gsLst>
          <a:lin ang="0" scaled="1"/>
          <a:tileRect/>
        </a:gradFill>
        <a:ln w="9525" cap="flat" cmpd="sng">
          <a:prstDash val="solid"/>
          <a:headEnd type="none" w="med" len="med"/>
          <a:tailEnd type="none" w="med" len="med"/>
        </a:ln>
        <a:scene3d>
          <a:camera prst="legacyPerspectiveTopRight">
            <a:rot lat="600000" lon="21000000" rev="0"/>
          </a:camera>
          <a:lightRig rig="legacyFlat4" dir="b"/>
        </a:scene3d>
        <a:sp3d extrusionH="1635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731</Words>
  <Application>Microsoft Office PowerPoint</Application>
  <PresentationFormat>全屏显示(16:9)</PresentationFormat>
  <Paragraphs>67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版式二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谢菲</cp:lastModifiedBy>
  <cp:revision>307</cp:revision>
  <dcterms:created xsi:type="dcterms:W3CDTF">2017-11-22T01:21:00Z</dcterms:created>
  <dcterms:modified xsi:type="dcterms:W3CDTF">2018-11-13T03:12:04Z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